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jp6OieHx6bPuBrV3gBUUtYAWisZ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ie Orly" initials="" lastIdx="1" clrIdx="0"/>
  <p:cmAuthor id="1" name="Алина Тимощук" initials="" lastIdx="3" clrIdx="1"/>
  <p:cmAuthor id="2" name="Георгий Перов" initials="" lastIdx="3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4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468501d5ea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3468501d5ea_0_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1" name="Google Shape;181;g3468501d5ea_0_1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468501d5ea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3468501d5ea_0_1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g3468501d5ea_0_1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468501d5e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g3468501d5ea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g3468501d5ea_0_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6" name="Google Shape;2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4732aa386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34732aa3863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4" name="Google Shape;94;g34732aa3863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45bcf1e2e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g345bcf1e2e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4" name="Google Shape;104;g345bcf1e2e2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45bcf1e2e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g345bcf1e2e2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" name="Google Shape;115;g345bcf1e2e2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468501d5ea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g3468501d5ea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g3468501d5ea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468501d5e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3468501d5ea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7" name="Google Shape;137;g3468501d5ea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468501d5ea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3468501d5ea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g3468501d5ea_0_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468501d5e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g3468501d5ea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9" name="Google Shape;159;g3468501d5ea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468501d5ea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3468501d5ea_0_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0" name="Google Shape;170;g3468501d5ea_0_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377949" y="2600909"/>
            <a:ext cx="7232651" cy="1790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4300"/>
              <a:buFont typeface="Calibri"/>
              <a:buNone/>
            </a:pPr>
            <a:r>
              <a:rPr lang="ru-RU" sz="4300" b="1">
                <a:solidFill>
                  <a:srgbClr val="B02521"/>
                </a:solidFill>
              </a:rPr>
              <a:t>Глава 12. Проектирование на системном уровне</a:t>
            </a:r>
            <a:endParaRPr sz="4300" b="1">
              <a:solidFill>
                <a:srgbClr val="B02521"/>
              </a:solidFill>
            </a:endParaRPr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1377949" y="4923922"/>
            <a:ext cx="8151812" cy="900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1600"/>
              <a:buNone/>
            </a:pPr>
            <a:r>
              <a:rPr lang="ru-RU" sz="160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Моделирование, программное обеспечение и абстракция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468501d5ea_0_129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Абстракция дизайна</a:t>
            </a:r>
            <a:endParaRPr/>
          </a:p>
        </p:txBody>
      </p:sp>
      <p:sp>
        <p:nvSpPr>
          <p:cNvPr id="184" name="Google Shape;184;g3468501d5ea_0_129"/>
          <p:cNvSpPr txBox="1">
            <a:spLocks noGrp="1"/>
          </p:cNvSpPr>
          <p:nvPr>
            <p:ph type="body" idx="2"/>
          </p:nvPr>
        </p:nvSpPr>
        <p:spPr>
          <a:xfrm>
            <a:off x="7695371" y="5556629"/>
            <a:ext cx="3622515" cy="727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buSzPts val="1600"/>
              <a:buNone/>
            </a:pPr>
            <a:r>
              <a:rPr lang="ru-RU" sz="1700"/>
              <a:t>По мере усложнения дизайнов уровень абстракции увеличивается.</a:t>
            </a:r>
            <a:endParaRPr sz="1700"/>
          </a:p>
        </p:txBody>
      </p:sp>
      <p:sp>
        <p:nvSpPr>
          <p:cNvPr id="185" name="Google Shape;185;g3468501d5ea_0_129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12. Проектирование на системном уровне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3468501d5ea_0_129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Абстракция дизайна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3468501d5ea_0_129"/>
          <p:cNvSpPr txBox="1">
            <a:spLocks noGrp="1"/>
          </p:cNvSpPr>
          <p:nvPr>
            <p:ph type="sldNum" idx="12"/>
          </p:nvPr>
        </p:nvSpPr>
        <p:spPr>
          <a:xfrm>
            <a:off x="9979754" y="573875"/>
            <a:ext cx="444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10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88" name="Google Shape;188;g3468501d5ea_0_1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81317" y="1922299"/>
            <a:ext cx="4474149" cy="349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3468501d5ea_0_129"/>
          <p:cNvSpPr txBox="1"/>
          <p:nvPr/>
        </p:nvSpPr>
        <p:spPr>
          <a:xfrm>
            <a:off x="736534" y="2145911"/>
            <a:ext cx="6096000" cy="42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marR="0" lvl="0" indent="-215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๏"/>
            </a:pPr>
            <a:r>
              <a:rPr lang="ru-RU" sz="1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Симуляторы схем, библиотек и инструментов для создания списков соединений компонентов схем позволили представлять и анализировать дизайны.</a:t>
            </a:r>
            <a:endParaRPr/>
          </a:p>
          <a:p>
            <a:pPr marL="228600" marR="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๏"/>
            </a:pPr>
            <a:r>
              <a:rPr lang="ru-RU" sz="1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Схемные редакторы, позволили указывать типы логических элементов, создаваемых из различных компонентов.</a:t>
            </a:r>
            <a:endParaRPr/>
          </a:p>
          <a:p>
            <a:pPr marL="228600" marR="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๏"/>
            </a:pPr>
            <a:r>
              <a:rPr lang="ru-RU" sz="1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Логический синтез, основанный на Verilog, позволил абстрагировать функциональное представление синхронного дизайна от уровня логических элементов, за счет задания функциональных операций между тактовыми циклами или регистрами.</a:t>
            </a:r>
            <a:endParaRPr/>
          </a:p>
          <a:p>
            <a:pPr marL="228600" marR="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๏"/>
            </a:pPr>
            <a:r>
              <a:rPr lang="ru-RU" sz="1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Системное проектирование позволило абстрагироваться от низкоуровневых деталей передачи сигналов и представить алгоритмы и потоки данных более эффективным образом.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br>
              <a:rPr lang="ru-RU" sz="1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68501d5ea_0_118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Абстракция верификации</a:t>
            </a:r>
            <a:endParaRPr/>
          </a:p>
        </p:txBody>
      </p:sp>
      <p:sp>
        <p:nvSpPr>
          <p:cNvPr id="196" name="Google Shape;196;g3468501d5ea_0_118"/>
          <p:cNvSpPr txBox="1">
            <a:spLocks noGrp="1"/>
          </p:cNvSpPr>
          <p:nvPr>
            <p:ph type="body" idx="2"/>
          </p:nvPr>
        </p:nvSpPr>
        <p:spPr>
          <a:xfrm>
            <a:off x="697555" y="2224340"/>
            <a:ext cx="4496400" cy="15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Пользователям FVP требовалась более высокая скорость симуляции, чем та, что доступна в моделях уровня регистровых передач, а RTL был неудобен для представления алгоритмов, структур данных и потоков данных в сложной системе.</a:t>
            </a:r>
            <a:endParaRPr sz="1700"/>
          </a:p>
        </p:txBody>
      </p:sp>
      <p:sp>
        <p:nvSpPr>
          <p:cNvPr id="197" name="Google Shape;197;g3468501d5ea_0_118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12. Проектирование на системном уровне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g3468501d5ea_0_118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Абстракция верификации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3468501d5ea_0_118"/>
          <p:cNvSpPr txBox="1">
            <a:spLocks noGrp="1"/>
          </p:cNvSpPr>
          <p:nvPr>
            <p:ph type="sldNum" idx="12"/>
          </p:nvPr>
        </p:nvSpPr>
        <p:spPr>
          <a:xfrm>
            <a:off x="9979749" y="573875"/>
            <a:ext cx="444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11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200" name="Google Shape;200;g3468501d5ea_0_1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05900" y="1963259"/>
            <a:ext cx="5383600" cy="415121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1" name="Google Shape;201;g3468501d5ea_0_118"/>
          <p:cNvCxnSpPr/>
          <p:nvPr/>
        </p:nvCxnSpPr>
        <p:spPr>
          <a:xfrm>
            <a:off x="2945719" y="3877138"/>
            <a:ext cx="9900" cy="735300"/>
          </a:xfrm>
          <a:prstGeom prst="straightConnector1">
            <a:avLst/>
          </a:prstGeom>
          <a:noFill/>
          <a:ln w="38100" cap="flat" cmpd="sng">
            <a:solidFill>
              <a:srgbClr val="710D0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2" name="Google Shape;202;g3468501d5ea_0_118"/>
          <p:cNvSpPr txBox="1"/>
          <p:nvPr/>
        </p:nvSpPr>
        <p:spPr>
          <a:xfrm>
            <a:off x="702499" y="4748807"/>
            <a:ext cx="4314900" cy="7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ru-RU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Возникла необходимость в переходе на более высокий уровень абстракции: </a:t>
            </a:r>
            <a:r>
              <a:rPr lang="ru-RU" sz="17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уровень транзакций</a:t>
            </a:r>
            <a:r>
              <a:rPr lang="ru-RU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468501d5ea_0_71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TLM в FVP</a:t>
            </a:r>
            <a:endParaRPr/>
          </a:p>
        </p:txBody>
      </p:sp>
      <p:sp>
        <p:nvSpPr>
          <p:cNvPr id="209" name="Google Shape;209;g3468501d5ea_0_71"/>
          <p:cNvSpPr txBox="1">
            <a:spLocks noGrp="1"/>
          </p:cNvSpPr>
          <p:nvPr>
            <p:ph type="body" idx="2"/>
          </p:nvPr>
        </p:nvSpPr>
        <p:spPr>
          <a:xfrm>
            <a:off x="697555" y="222434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FVP разрабатывается на уровне абстракции транзакций.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Моделирование на уровне транзакций позволяет абстрагировать функциональную информацию и информацию о потоке данных от дизайна.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TLM состоит из определенных на поведенческом уровне функций, связанных между собой с помощью общего интерфейса транзакций.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endParaRPr sz="1700"/>
          </a:p>
        </p:txBody>
      </p:sp>
      <p:sp>
        <p:nvSpPr>
          <p:cNvPr id="210" name="Google Shape;210;g3468501d5ea_0_71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12. Проектирование на системном уровне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3468501d5ea_0_71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Моделирование на уровне транзакций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g3468501d5ea_0_71"/>
          <p:cNvSpPr txBox="1">
            <a:spLocks noGrp="1"/>
          </p:cNvSpPr>
          <p:nvPr>
            <p:ph type="sldNum" idx="12"/>
          </p:nvPr>
        </p:nvSpPr>
        <p:spPr>
          <a:xfrm>
            <a:off x="9979749" y="573875"/>
            <a:ext cx="444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12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213" name="Google Shape;213;g3468501d5ea_0_71" title="9366775.png"/>
          <p:cNvPicPr preferRelativeResize="0"/>
          <p:nvPr/>
        </p:nvPicPr>
        <p:blipFill rotWithShape="1">
          <a:blip r:embed="rId4">
            <a:alphaModFix/>
          </a:blip>
          <a:srcRect l="8574" t="8366" r="52868" b="52701"/>
          <a:stretch/>
        </p:blipFill>
        <p:spPr>
          <a:xfrm>
            <a:off x="7078888" y="2018200"/>
            <a:ext cx="3600000" cy="36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4F4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  <p:pic>
        <p:nvPicPr>
          <p:cNvPr id="219" name="Google Shape;21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01803" y="2834803"/>
            <a:ext cx="1188394" cy="1188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19725" y="5109048"/>
            <a:ext cx="1352550" cy="615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0750" y="1253652"/>
            <a:ext cx="2730500" cy="4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732aa3863_1_0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Содержание</a:t>
            </a:r>
            <a:endParaRPr/>
          </a:p>
        </p:txBody>
      </p:sp>
      <p:sp>
        <p:nvSpPr>
          <p:cNvPr id="97" name="Google Shape;97;g34732aa3863_1_0"/>
          <p:cNvSpPr txBox="1">
            <a:spLocks noGrp="1"/>
          </p:cNvSpPr>
          <p:nvPr>
            <p:ph type="body" idx="1"/>
          </p:nvPr>
        </p:nvSpPr>
        <p:spPr>
          <a:xfrm>
            <a:off x="697554" y="2224216"/>
            <a:ext cx="10323372" cy="4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15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Noto Sans Symbols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Введение</a:t>
            </a:r>
            <a:endParaRPr sz="2000" dirty="0"/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Noto Sans Symbols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Проблемы, решаемые с помощью функционального виртуального прототипа</a:t>
            </a:r>
            <a:endParaRPr sz="2000" dirty="0"/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Noto Sans Symbols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Верификация и разработка программного обеспечения</a:t>
            </a:r>
            <a:endParaRPr sz="2000" dirty="0"/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Noto Sans Symbols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Использование среды системного программного обеспечения для верификации</a:t>
            </a:r>
            <a:endParaRPr sz="2000" dirty="0"/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Noto Sans Symbols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Движок микрокода</a:t>
            </a:r>
            <a:endParaRPr sz="2000" dirty="0"/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02521"/>
              </a:buClr>
              <a:buSzPts val="2000"/>
              <a:buFont typeface="Noto Sans Symbols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Аппаратные платформы</a:t>
            </a:r>
            <a:endParaRPr sz="2000" dirty="0">
              <a:solidFill>
                <a:srgbClr val="B02521"/>
              </a:solidFill>
            </a:endParaRPr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02521"/>
              </a:buClr>
              <a:buSzPts val="2000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Алгоритмы программного обеспечения</a:t>
            </a:r>
            <a:endParaRPr sz="2000" dirty="0">
              <a:solidFill>
                <a:srgbClr val="B02521"/>
              </a:solidFill>
            </a:endParaRPr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02521"/>
              </a:buClr>
              <a:buSzPts val="2000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Абстракция дизайна</a:t>
            </a:r>
            <a:endParaRPr sz="2000" dirty="0">
              <a:solidFill>
                <a:srgbClr val="B02521"/>
              </a:solidFill>
            </a:endParaRPr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02521"/>
              </a:buClr>
              <a:buSzPts val="2000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Абстракция верификации</a:t>
            </a:r>
            <a:endParaRPr sz="2000" dirty="0">
              <a:solidFill>
                <a:srgbClr val="B02521"/>
              </a:solidFill>
            </a:endParaRPr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B02521"/>
              </a:buClr>
              <a:buSzPts val="2000"/>
              <a:buChar char="◉"/>
            </a:pPr>
            <a:r>
              <a:rPr lang="ru-RU" sz="2000" dirty="0">
                <a:solidFill>
                  <a:srgbClr val="B02521"/>
                </a:solidFill>
              </a:rPr>
              <a:t>Моделирование на уровне транзакций</a:t>
            </a:r>
            <a:endParaRPr sz="2000" dirty="0">
              <a:solidFill>
                <a:srgbClr val="B0252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g34732aa3863_1_0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2</a:t>
            </a:fld>
            <a:endParaRPr sz="2800">
              <a:solidFill>
                <a:srgbClr val="B02521"/>
              </a:solidFill>
            </a:endParaRPr>
          </a:p>
        </p:txBody>
      </p:sp>
      <p:sp>
        <p:nvSpPr>
          <p:cNvPr id="99" name="Google Shape;99;g34732aa3863_1_0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 dirty="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12. Проектирование на системном уровне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g34732aa3863_1_0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Содержание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45bcf1e2e2_0_0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Введение</a:t>
            </a:r>
            <a:endParaRPr/>
          </a:p>
        </p:txBody>
      </p:sp>
      <p:sp>
        <p:nvSpPr>
          <p:cNvPr id="107" name="Google Shape;107;g345bcf1e2e2_0_0"/>
          <p:cNvSpPr txBox="1">
            <a:spLocks noGrp="1"/>
          </p:cNvSpPr>
          <p:nvPr>
            <p:ph type="body" idx="2"/>
          </p:nvPr>
        </p:nvSpPr>
        <p:spPr>
          <a:xfrm>
            <a:off x="1312050" y="4896602"/>
            <a:ext cx="9567900" cy="1512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Раннее моделирование и верификация дизайна – основа UVM.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FVP – это пример системной модели, которая на протяжении многих лет используется для: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700"/>
              <a:t>поддержки проектирования систем;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700"/>
              <a:t>верификации проектирования систем;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buSzPts val="1900"/>
              <a:buChar char="๏"/>
            </a:pPr>
            <a:r>
              <a:rPr lang="ru-RU" sz="1700"/>
              <a:t>разработки ПО.</a:t>
            </a:r>
            <a:endParaRPr sz="1700"/>
          </a:p>
        </p:txBody>
      </p:sp>
      <p:sp>
        <p:nvSpPr>
          <p:cNvPr id="108" name="Google Shape;108;g345bcf1e2e2_0_0"/>
          <p:cNvSpPr txBox="1"/>
          <p:nvPr/>
        </p:nvSpPr>
        <p:spPr>
          <a:xfrm>
            <a:off x="4448818" y="470301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12. Проектирование на системном уровне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g345bcf1e2e2_0_0"/>
          <p:cNvSpPr txBox="1"/>
          <p:nvPr/>
        </p:nvSpPr>
        <p:spPr>
          <a:xfrm>
            <a:off x="7101529" y="470301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Введение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345bcf1e2e2_0_0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3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11" name="Google Shape;111;g345bcf1e2e2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8880" y="2122089"/>
            <a:ext cx="8594239" cy="2551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45bcf1e2e2_0_10"/>
          <p:cNvSpPr txBox="1">
            <a:spLocks noGrp="1"/>
          </p:cNvSpPr>
          <p:nvPr>
            <p:ph type="title"/>
          </p:nvPr>
        </p:nvSpPr>
        <p:spPr>
          <a:xfrm>
            <a:off x="697555" y="140187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Проблемы, решаемые с помощью FVP</a:t>
            </a:r>
            <a:endParaRPr/>
          </a:p>
        </p:txBody>
      </p:sp>
      <p:sp>
        <p:nvSpPr>
          <p:cNvPr id="118" name="Google Shape;118;g345bcf1e2e2_0_10"/>
          <p:cNvSpPr txBox="1">
            <a:spLocks noGrp="1"/>
          </p:cNvSpPr>
          <p:nvPr>
            <p:ph type="body" idx="2"/>
          </p:nvPr>
        </p:nvSpPr>
        <p:spPr>
          <a:xfrm>
            <a:off x="697555" y="2482723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900"/>
              <a:t>С помощью FVP можно: </a:t>
            </a:r>
            <a:endParaRPr sz="19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900"/>
              <a:t>решить проблемы коммуникации; </a:t>
            </a:r>
            <a:endParaRPr sz="19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900"/>
              <a:t>решить проблемы поиска ошибок;</a:t>
            </a:r>
            <a:endParaRPr sz="19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900"/>
              <a:t>повысить эффективность и производительность проектирования.</a:t>
            </a:r>
            <a:endParaRPr sz="1900"/>
          </a:p>
        </p:txBody>
      </p:sp>
      <p:sp>
        <p:nvSpPr>
          <p:cNvPr id="119" name="Google Shape;119;g345bcf1e2e2_0_10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12. Проектирование на системном уровне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345bcf1e2e2_0_10"/>
          <p:cNvSpPr txBox="1"/>
          <p:nvPr/>
        </p:nvSpPr>
        <p:spPr>
          <a:xfrm>
            <a:off x="7101529" y="479445"/>
            <a:ext cx="24051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Проблемы, решаемые с помощью функционального виртуального прототипа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g345bcf1e2e2_0_10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4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22" name="Google Shape;122;g345bcf1e2e2_0_10" title="9366777.png"/>
          <p:cNvPicPr preferRelativeResize="0"/>
          <p:nvPr/>
        </p:nvPicPr>
        <p:blipFill rotWithShape="1">
          <a:blip r:embed="rId4">
            <a:alphaModFix/>
          </a:blip>
          <a:srcRect l="51735" t="52868" r="8540" b="7540"/>
          <a:stretch/>
        </p:blipFill>
        <p:spPr>
          <a:xfrm>
            <a:off x="7078900" y="2018200"/>
            <a:ext cx="3600000" cy="36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468501d5ea_0_4"/>
          <p:cNvSpPr txBox="1">
            <a:spLocks noGrp="1"/>
          </p:cNvSpPr>
          <p:nvPr>
            <p:ph type="title"/>
          </p:nvPr>
        </p:nvSpPr>
        <p:spPr>
          <a:xfrm>
            <a:off x="697550" y="1356150"/>
            <a:ext cx="61563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Верификация и разработка ПО</a:t>
            </a:r>
            <a:endParaRPr b="1">
              <a:solidFill>
                <a:srgbClr val="B02521"/>
              </a:solidFill>
            </a:endParaRPr>
          </a:p>
        </p:txBody>
      </p:sp>
      <p:sp>
        <p:nvSpPr>
          <p:cNvPr id="129" name="Google Shape;129;g3468501d5ea_0_4"/>
          <p:cNvSpPr txBox="1">
            <a:spLocks noGrp="1"/>
          </p:cNvSpPr>
          <p:nvPr>
            <p:ph type="body" idx="2"/>
          </p:nvPr>
        </p:nvSpPr>
        <p:spPr>
          <a:xfrm>
            <a:off x="697554" y="2281790"/>
            <a:ext cx="5575229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๏"/>
            </a:pPr>
            <a:r>
              <a:rPr lang="ru-RU" sz="1700">
                <a:solidFill>
                  <a:schemeClr val="dk1"/>
                </a:solidFill>
              </a:rPr>
              <a:t>Объединение верификации и разработки ПО может значительно повысить скорость и эффективность процесса разработки.</a:t>
            </a:r>
            <a:endParaRPr/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๏"/>
            </a:pPr>
            <a:r>
              <a:rPr lang="ru-RU" sz="1700">
                <a:solidFill>
                  <a:schemeClr val="dk1"/>
                </a:solidFill>
              </a:rPr>
              <a:t>Вместо унификации общей среды в целом, командам следует сосредотачиваться на унификации точек соединения между разработкой ПО и функциональной верификацией.</a:t>
            </a:r>
            <a:endParaRPr/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๏"/>
            </a:pPr>
            <a:r>
              <a:rPr lang="ru-RU" sz="1700">
                <a:solidFill>
                  <a:schemeClr val="dk1"/>
                </a:solidFill>
              </a:rPr>
              <a:t>Команда функциональной верификации должна сосредоточиться на создании  модели дизайна, которую будет использовать команда разработчиков ПО.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30" name="Google Shape;130;g3468501d5ea_0_4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12. Проектирование на системном уровне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g3468501d5ea_0_4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Верификация и разработка программного обеспечения</a:t>
            </a:r>
            <a:endParaRPr sz="1200" b="0" i="0" u="none" strike="noStrike" cap="none">
              <a:solidFill>
                <a:srgbClr val="B0252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g3468501d5ea_0_4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5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33" name="Google Shape;133;g3468501d5ea_0_4" title="9366777.png"/>
          <p:cNvPicPr preferRelativeResize="0"/>
          <p:nvPr/>
        </p:nvPicPr>
        <p:blipFill rotWithShape="1">
          <a:blip r:embed="rId4">
            <a:alphaModFix/>
          </a:blip>
          <a:srcRect l="8169" t="52531" r="51723" b="7261"/>
          <a:stretch/>
        </p:blipFill>
        <p:spPr>
          <a:xfrm>
            <a:off x="7078900" y="2018200"/>
            <a:ext cx="3600000" cy="36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68501d5ea_0_15"/>
          <p:cNvSpPr txBox="1">
            <a:spLocks noGrp="1"/>
          </p:cNvSpPr>
          <p:nvPr>
            <p:ph type="title"/>
          </p:nvPr>
        </p:nvSpPr>
        <p:spPr>
          <a:xfrm>
            <a:off x="697554" y="1356154"/>
            <a:ext cx="1019295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Системное программное обеспечение и верификация</a:t>
            </a:r>
            <a:endParaRPr/>
          </a:p>
        </p:txBody>
      </p:sp>
      <p:sp>
        <p:nvSpPr>
          <p:cNvPr id="140" name="Google Shape;140;g3468501d5ea_0_15"/>
          <p:cNvSpPr txBox="1">
            <a:spLocks noGrp="1"/>
          </p:cNvSpPr>
          <p:nvPr>
            <p:ph type="body" idx="2"/>
          </p:nvPr>
        </p:nvSpPr>
        <p:spPr>
          <a:xfrm>
            <a:off x="697555" y="2263502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Основные задачи при использовании системной программной среды для верификации дизайна: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700"/>
              <a:t>верификация предполагаемой реализации;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700"/>
              <a:t>верификация интеграции программного и аппаратного обеспечения;</a:t>
            </a:r>
            <a:endParaRPr sz="1700"/>
          </a:p>
          <a:p>
            <a:pPr marL="457200" lvl="0" indent="-349250" algn="l" rtl="0">
              <a:lnSpc>
                <a:spcPct val="15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700"/>
              <a:t>обеспечение реалистичной программной среды.</a:t>
            </a:r>
            <a:endParaRPr sz="1700"/>
          </a:p>
          <a:p>
            <a:pPr marL="0" lvl="0" indent="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Недостатки использования программных сред для функциональной верификации: 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700"/>
              <a:t>трудноконтролируемые тесты;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buSzPts val="1900"/>
              <a:buChar char="๏"/>
            </a:pPr>
            <a:r>
              <a:rPr lang="ru-RU" sz="1700"/>
              <a:t>недостаточная наглядность.</a:t>
            </a:r>
            <a:endParaRPr sz="1700"/>
          </a:p>
        </p:txBody>
      </p:sp>
      <p:sp>
        <p:nvSpPr>
          <p:cNvPr id="141" name="Google Shape;141;g3468501d5ea_0_15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12. Проектирование на системном уровне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g3468501d5ea_0_15"/>
          <p:cNvSpPr txBox="1"/>
          <p:nvPr/>
        </p:nvSpPr>
        <p:spPr>
          <a:xfrm>
            <a:off x="7101529" y="479445"/>
            <a:ext cx="24051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Использование среды системного программного обеспечения для верификации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3468501d5ea_0_15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6</a:t>
            </a:fld>
            <a:endParaRPr sz="2000">
              <a:solidFill>
                <a:srgbClr val="B02521"/>
              </a:solidFill>
            </a:endParaRPr>
          </a:p>
        </p:txBody>
      </p:sp>
      <p:sp>
        <p:nvSpPr>
          <p:cNvPr id="144" name="Google Shape;144;g3468501d5ea_0_15"/>
          <p:cNvSpPr txBox="1">
            <a:spLocks noGrp="1"/>
          </p:cNvSpPr>
          <p:nvPr>
            <p:ph type="body" idx="2"/>
          </p:nvPr>
        </p:nvSpPr>
        <p:spPr>
          <a:xfrm>
            <a:off x="6239355" y="2263502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Основные виды приложений: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700"/>
              <a:t>движок микрокода; 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700"/>
              <a:t>аппаратные платформы; 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Char char="๏"/>
            </a:pPr>
            <a:r>
              <a:rPr lang="ru-RU" sz="1700"/>
              <a:t>алгоритмы программного обеспечения.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600"/>
              <a:buNone/>
            </a:pPr>
            <a:endParaRPr sz="1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468501d5ea_0_26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Движок микрокода</a:t>
            </a:r>
            <a:endParaRPr/>
          </a:p>
        </p:txBody>
      </p:sp>
      <p:sp>
        <p:nvSpPr>
          <p:cNvPr id="151" name="Google Shape;151;g3468501d5ea_0_26"/>
          <p:cNvSpPr txBox="1">
            <a:spLocks noGrp="1"/>
          </p:cNvSpPr>
          <p:nvPr>
            <p:ph type="body" idx="2"/>
          </p:nvPr>
        </p:nvSpPr>
        <p:spPr>
          <a:xfrm>
            <a:off x="697555" y="2224348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Многие системы используют движок микрокода для обеспечения гибкости при сохранении пользовательской скорости работы оборудования.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Верификация таких движков должна охватывать верификацию как самого движка, так и ПО.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Для проверки систем этого типа могут использоваться генераторы случайного кода.</a:t>
            </a:r>
            <a:endParaRPr sz="1700"/>
          </a:p>
        </p:txBody>
      </p:sp>
      <p:sp>
        <p:nvSpPr>
          <p:cNvPr id="152" name="Google Shape;152;g3468501d5ea_0_26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12. Проектирование на системном уровне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g3468501d5ea_0_26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Движок микрокода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3468501d5ea_0_26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7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55" name="Google Shape;155;g3468501d5ea_0_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07100" y="2194188"/>
            <a:ext cx="5943600" cy="324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468501d5ea_0_37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Аппаратные платформы</a:t>
            </a:r>
            <a:endParaRPr/>
          </a:p>
        </p:txBody>
      </p:sp>
      <p:sp>
        <p:nvSpPr>
          <p:cNvPr id="162" name="Google Shape;162;g3468501d5ea_0_37"/>
          <p:cNvSpPr txBox="1">
            <a:spLocks noGrp="1"/>
          </p:cNvSpPr>
          <p:nvPr>
            <p:ph type="body" idx="2"/>
          </p:nvPr>
        </p:nvSpPr>
        <p:spPr>
          <a:xfrm>
            <a:off x="697555" y="2154194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Аппаратные платформы представляют собой конфигурируемую среду для разнообразных системных приложений.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ПО, работающее на аппаратных платформах, имеет несколько уровней: 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Font typeface="Calibri"/>
              <a:buChar char="๏"/>
            </a:pPr>
            <a:r>
              <a:rPr lang="ru-RU" sz="1700"/>
              <a:t>низкоуровневые драйверы;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Font typeface="Calibri"/>
              <a:buChar char="๏"/>
            </a:pPr>
            <a:r>
              <a:rPr lang="ru-RU" sz="1700"/>
              <a:t>операционные системы;</a:t>
            </a:r>
            <a:endParaRPr sz="1700"/>
          </a:p>
          <a:p>
            <a:pPr marL="457200" lvl="0" indent="-34925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900"/>
              <a:buFont typeface="Calibri"/>
              <a:buChar char="๏"/>
            </a:pPr>
            <a:r>
              <a:rPr lang="ru-RU" sz="1700"/>
              <a:t>приложения.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Pts val="1600"/>
              <a:buNone/>
            </a:pPr>
            <a:r>
              <a:rPr lang="ru-RU" sz="1700"/>
              <a:t>Для верификации таких платформ процессор </a:t>
            </a:r>
            <a:r>
              <a:rPr lang="ru-RU" sz="1700"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0"/>
                  </a:ext>
                </a:extLst>
              </a:rPr>
              <a:t>заменяется</a:t>
            </a:r>
            <a:r>
              <a:rPr lang="ru-RU" sz="1700"/>
              <a:t> BFM или </a:t>
            </a:r>
            <a:r>
              <a:rPr lang="ru-RU" sz="1700">
                <a:extLst>
                  <a:ext uri="http://customooxmlschemas.google.com/">
            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textRoundtripDataId="1"/>
                  </a:ext>
                </a:extLst>
              </a:rPr>
              <a:t>ISS</a:t>
            </a:r>
            <a:r>
              <a:rPr lang="ru-RU" sz="1700"/>
              <a:t>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buSzPts val="1600"/>
              <a:buNone/>
            </a:pPr>
            <a:r>
              <a:rPr lang="ru-RU" sz="1700"/>
              <a:t>Окончательная верификация обычно выполняется с использованием модели реализации процессора.</a:t>
            </a:r>
            <a:endParaRPr sz="1700"/>
          </a:p>
        </p:txBody>
      </p:sp>
      <p:sp>
        <p:nvSpPr>
          <p:cNvPr id="163" name="Google Shape;163;g3468501d5ea_0_37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 dirty="0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12. Проектирование на системном уровне</a:t>
            </a: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3468501d5ea_0_37"/>
          <p:cNvSpPr txBox="1"/>
          <p:nvPr/>
        </p:nvSpPr>
        <p:spPr>
          <a:xfrm>
            <a:off x="7101529" y="479445"/>
            <a:ext cx="24051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Аппаратные платформы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3468501d5ea_0_37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8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66" name="Google Shape;166;g3468501d5ea_0_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82725" y="1244113"/>
            <a:ext cx="4392350" cy="5148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68501d5ea_0_49"/>
          <p:cNvSpPr txBox="1">
            <a:spLocks noGrp="1"/>
          </p:cNvSpPr>
          <p:nvPr>
            <p:ph type="title"/>
          </p:nvPr>
        </p:nvSpPr>
        <p:spPr>
          <a:xfrm>
            <a:off x="697555" y="1356154"/>
            <a:ext cx="52791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02521"/>
              </a:buClr>
              <a:buSzPts val="2400"/>
              <a:buFont typeface="Calibri"/>
              <a:buNone/>
            </a:pPr>
            <a:r>
              <a:rPr lang="ru-RU" b="1">
                <a:solidFill>
                  <a:srgbClr val="B02521"/>
                </a:solidFill>
              </a:rPr>
              <a:t>Алгоритмы программного обеспечения</a:t>
            </a:r>
            <a:endParaRPr/>
          </a:p>
        </p:txBody>
      </p:sp>
      <p:sp>
        <p:nvSpPr>
          <p:cNvPr id="173" name="Google Shape;173;g3468501d5ea_0_49"/>
          <p:cNvSpPr txBox="1">
            <a:spLocks noGrp="1"/>
          </p:cNvSpPr>
          <p:nvPr>
            <p:ph type="body" idx="2"/>
          </p:nvPr>
        </p:nvSpPr>
        <p:spPr>
          <a:xfrm>
            <a:off x="697555" y="2306547"/>
            <a:ext cx="5279100" cy="3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На начальном этапе алгоритм разрабатывается и верифицируется в программной форме в FVP.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Функциональная верификация используется для проверки окончательной реализации алгоритма и его интерфейса к основной системе.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Команда верификации может использовать исходный алгоритм программного обеспечения в качестве эталонной модели.  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buClr>
                <a:schemeClr val="dk1"/>
              </a:buClr>
              <a:buSzPts val="1300"/>
              <a:buNone/>
            </a:pPr>
            <a:r>
              <a:rPr lang="ru-RU" sz="1700"/>
              <a:t>Качество проверки определяется точностью соответствия исходного алгоритма программного обеспечения пользовательской реализации.</a:t>
            </a:r>
            <a:endParaRPr sz="1700"/>
          </a:p>
        </p:txBody>
      </p:sp>
      <p:sp>
        <p:nvSpPr>
          <p:cNvPr id="174" name="Google Shape;174;g3468501d5ea_0_49"/>
          <p:cNvSpPr txBox="1"/>
          <p:nvPr/>
        </p:nvSpPr>
        <p:spPr>
          <a:xfrm>
            <a:off x="4448818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Глава 12. Проектирование на системном уровне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3468501d5ea_0_49"/>
          <p:cNvSpPr txBox="1"/>
          <p:nvPr/>
        </p:nvSpPr>
        <p:spPr>
          <a:xfrm>
            <a:off x="7101529" y="479445"/>
            <a:ext cx="240510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b="0" i="0" u="none" strike="noStrike" cap="none">
                <a:solidFill>
                  <a:srgbClr val="B02521"/>
                </a:solidFill>
                <a:latin typeface="Calibri"/>
                <a:ea typeface="Calibri"/>
                <a:cs typeface="Calibri"/>
                <a:sym typeface="Calibri"/>
              </a:rPr>
              <a:t>Алгоритмы программного обеспечения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3468501d5ea_0_49"/>
          <p:cNvSpPr txBox="1">
            <a:spLocks noGrp="1"/>
          </p:cNvSpPr>
          <p:nvPr>
            <p:ph type="sldNum" idx="12"/>
          </p:nvPr>
        </p:nvSpPr>
        <p:spPr>
          <a:xfrm>
            <a:off x="9979738" y="573881"/>
            <a:ext cx="333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ru-RU" sz="2000">
                <a:solidFill>
                  <a:srgbClr val="B02521"/>
                </a:solidFill>
              </a:rPr>
              <a:t>9</a:t>
            </a:fld>
            <a:endParaRPr sz="2000">
              <a:solidFill>
                <a:srgbClr val="B02521"/>
              </a:solidFill>
            </a:endParaRPr>
          </a:p>
        </p:txBody>
      </p:sp>
      <p:pic>
        <p:nvPicPr>
          <p:cNvPr id="177" name="Google Shape;177;g3468501d5ea_0_49" title="9366777.png"/>
          <p:cNvPicPr preferRelativeResize="0"/>
          <p:nvPr/>
        </p:nvPicPr>
        <p:blipFill rotWithShape="1">
          <a:blip r:embed="rId4">
            <a:alphaModFix/>
          </a:blip>
          <a:srcRect l="51340" t="7421" r="8450" b="52286"/>
          <a:stretch/>
        </p:blipFill>
        <p:spPr>
          <a:xfrm>
            <a:off x="7078900" y="2018200"/>
            <a:ext cx="3600000" cy="36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701</Words>
  <Application>Microsoft Office PowerPoint</Application>
  <PresentationFormat>Широкоэкранный</PresentationFormat>
  <Paragraphs>116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Noto Sans Symbols</vt:lpstr>
      <vt:lpstr>Тема Office</vt:lpstr>
      <vt:lpstr>Глава 12. Проектирование на системном уровне</vt:lpstr>
      <vt:lpstr>Содержание</vt:lpstr>
      <vt:lpstr>Введение</vt:lpstr>
      <vt:lpstr>Проблемы, решаемые с помощью FVP</vt:lpstr>
      <vt:lpstr>Верификация и разработка ПО</vt:lpstr>
      <vt:lpstr>Системное программное обеспечение и верификация</vt:lpstr>
      <vt:lpstr>Движок микрокода</vt:lpstr>
      <vt:lpstr>Аппаратные платформы</vt:lpstr>
      <vt:lpstr>Алгоритмы программного обеспечения</vt:lpstr>
      <vt:lpstr>Абстракция дизайна</vt:lpstr>
      <vt:lpstr>Абстракция верификации</vt:lpstr>
      <vt:lpstr>TLM в FVP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Георгий Перов</dc:creator>
  <cp:lastModifiedBy>Алина Тимощук</cp:lastModifiedBy>
  <cp:revision>2</cp:revision>
  <dcterms:created xsi:type="dcterms:W3CDTF">2025-02-05T13:07:34Z</dcterms:created>
  <dcterms:modified xsi:type="dcterms:W3CDTF">2025-04-10T20:57:43Z</dcterms:modified>
</cp:coreProperties>
</file>